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4"/>
  </p:notesMasterIdLst>
  <p:sldIdLst>
    <p:sldId id="381" r:id="rId2"/>
    <p:sldId id="357" r:id="rId3"/>
    <p:sldId id="360" r:id="rId4"/>
    <p:sldId id="382" r:id="rId5"/>
    <p:sldId id="383" r:id="rId6"/>
    <p:sldId id="384" r:id="rId7"/>
    <p:sldId id="389" r:id="rId8"/>
    <p:sldId id="375" r:id="rId9"/>
    <p:sldId id="385" r:id="rId10"/>
    <p:sldId id="386" r:id="rId11"/>
    <p:sldId id="387" r:id="rId12"/>
    <p:sldId id="3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7C80"/>
    <a:srgbClr val="FF00FF"/>
    <a:srgbClr val="FF0066"/>
    <a:srgbClr val="86043C"/>
    <a:srgbClr val="3A1872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2" autoAdjust="0"/>
  </p:normalViewPr>
  <p:slideViewPr>
    <p:cSldViewPr>
      <p:cViewPr>
        <p:scale>
          <a:sx n="70" d="100"/>
          <a:sy n="70" d="100"/>
        </p:scale>
        <p:origin x="-132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notesViewPr>
    <p:cSldViewPr>
      <p:cViewPr varScale="1">
        <p:scale>
          <a:sx n="56" d="100"/>
          <a:sy n="56" d="100"/>
        </p:scale>
        <p:origin x="-180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953A7A6-9215-4833-B0E6-904917972D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17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xmlns="" id="{12227F6A-83C0-4BA1-B097-4EB016B208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F54BC1-7B2D-4140-880C-06EACB0BFD83}" type="slidenum">
              <a:rPr lang="en-US" altLang="vi-VN"/>
              <a:pPr/>
              <a:t>8</a:t>
            </a:fld>
            <a:endParaRPr lang="en-US" altLang="vi-VN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xmlns="" id="{F9D4294D-74C8-489F-A9F6-197412AF07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xmlns="" id="{E127022B-43BB-4E64-A1E2-CE5BA5AB9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97548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87C3E-9B9F-4BB0-8EF0-6C34B075A1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80BF7-FE76-4EBD-82B1-6502FC3193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25313-5940-42D5-81B3-2A9A3EB1DD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B6028-1C69-4C4A-B1B7-4F2A0D3D6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ABAD2-87CD-4AAD-A607-16C7640361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99784B-CCD1-4F03-B620-16D67715F0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43717-310E-461F-8246-D541A36AB6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B7EF5-8A43-4395-AA09-5424D2A0BF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8E628-A270-4A13-82A2-3E20DA0B51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658BF-302B-4DB7-B0D0-630BF5D1E3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E74E4-2B91-4A11-B281-897E0DC5A6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758FA-0797-4CF5-B447-9014B3FCC3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9E1D5-31F2-4ADA-90B8-753A84CDC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4" descr="Cac vat th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4191000"/>
            <a:ext cx="8614528" cy="1933925"/>
          </a:xfrm>
          <a:noFill/>
          <a:ln/>
        </p:spPr>
      </p:pic>
      <p:sp>
        <p:nvSpPr>
          <p:cNvPr id="8" name="Rectangle 7"/>
          <p:cNvSpPr/>
          <p:nvPr/>
        </p:nvSpPr>
        <p:spPr>
          <a:xfrm>
            <a:off x="371972" y="146967"/>
            <a:ext cx="8400055" cy="95410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PHÒNG GIÁO DỤC VÀ ĐÀO TẠO QUẬN </a:t>
            </a:r>
            <a:r>
              <a:rPr lang="en-US" sz="2800" b="1" cap="all" dirty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GÒ </a:t>
            </a:r>
            <a:r>
              <a:rPr lang="en-US" sz="2800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VẤP</a:t>
            </a:r>
          </a:p>
          <a:p>
            <a:pPr algn="ctr">
              <a:defRPr/>
            </a:pPr>
            <a:r>
              <a:rPr lang="en-US" sz="2800" b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BỘ MÔN: CÔNG NGHỆ 8</a:t>
            </a:r>
            <a:endParaRPr lang="en-US" sz="2800" b="1" cap="all" dirty="0">
              <a:ln/>
              <a:solidFill>
                <a:srgbClr val="0000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86176" y="2407033"/>
            <a:ext cx="4219424" cy="64633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tập thực hành</a:t>
            </a:r>
            <a:endParaRPr lang="en-US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8276" y="3105834"/>
            <a:ext cx="8509958" cy="64633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</a:sp3d>
        </p:spPr>
        <p:txBody>
          <a:bodyPr wrap="non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ĐỌC BẢN VẼ CÁC KHỐI TRÒN XOAY</a:t>
            </a:r>
            <a:endParaRPr lang="en-US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728294" y="1792464"/>
            <a:ext cx="1605706" cy="61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3600" b="1" kern="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kern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7:</a:t>
            </a:r>
            <a:endParaRPr lang="en-US" sz="3600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905000" y="180975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838200" y="196215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2057400" y="3686175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62000" y="9144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5943600" y="13716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7772400" y="12192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7239000" y="22860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8153400" y="40386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5791200" y="38862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914400" y="41910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2438400" y="50292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4953000" y="50292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AutoShape 8"/>
          <p:cNvSpPr>
            <a:spLocks noChangeArrowheads="1"/>
          </p:cNvSpPr>
          <p:nvPr/>
        </p:nvSpPr>
        <p:spPr bwMode="auto">
          <a:xfrm>
            <a:off x="685800" y="56388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4" name="AutoShape 8"/>
          <p:cNvSpPr>
            <a:spLocks noChangeArrowheads="1"/>
          </p:cNvSpPr>
          <p:nvPr/>
        </p:nvSpPr>
        <p:spPr bwMode="auto">
          <a:xfrm>
            <a:off x="6781800" y="49530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5" name="AutoShape 8"/>
          <p:cNvSpPr>
            <a:spLocks noChangeArrowheads="1"/>
          </p:cNvSpPr>
          <p:nvPr/>
        </p:nvSpPr>
        <p:spPr bwMode="auto">
          <a:xfrm>
            <a:off x="3581400" y="40386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3810000" y="5638800"/>
            <a:ext cx="609600" cy="504825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363698"/>
      </p:ext>
    </p:extLst>
  </p:cSld>
  <p:clrMapOvr>
    <a:masterClrMapping/>
  </p:clrMapOvr>
  <p:transition advTm="82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700"/>
                            </p:stCondLst>
                            <p:childTnLst>
                              <p:par>
                                <p:cTn id="4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700"/>
                            </p:stCondLst>
                            <p:childTnLst>
                              <p:par>
                                <p:cTn id="5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700"/>
                            </p:stCondLst>
                            <p:childTnLst>
                              <p:par>
                                <p:cTn id="6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700"/>
                            </p:stCondLst>
                            <p:childTnLst>
                              <p:par>
                                <p:cTn id="7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700"/>
                            </p:stCondLst>
                            <p:childTnLst>
                              <p:par>
                                <p:cTn id="8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700"/>
                            </p:stCondLst>
                            <p:childTnLst>
                              <p:par>
                                <p:cTn id="9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3700"/>
                            </p:stCondLst>
                            <p:childTnLst>
                              <p:par>
                                <p:cTn id="10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6700"/>
                            </p:stCondLst>
                            <p:childTnLst>
                              <p:par>
                                <p:cTn id="11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9700"/>
                            </p:stCondLst>
                            <p:childTnLst>
                              <p:par>
                                <p:cTn id="12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2700"/>
                            </p:stCondLst>
                            <p:childTnLst>
                              <p:par>
                                <p:cTn id="13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5700"/>
                            </p:stCondLst>
                            <p:childTnLst>
                              <p:par>
                                <p:cTn id="14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8700"/>
                            </p:stCondLst>
                            <p:childTnLst>
                              <p:par>
                                <p:cTn id="15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1700"/>
                            </p:stCondLst>
                            <p:childTnLst>
                              <p:par>
                                <p:cTn id="16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44700"/>
                            </p:stCondLst>
                            <p:childTnLst>
                              <p:par>
                                <p:cTn id="17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7700"/>
                            </p:stCondLst>
                            <p:childTnLst>
                              <p:par>
                                <p:cTn id="180" presetID="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 build="p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396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2/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(H7.2)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(x)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917730"/>
            <a:ext cx="8991600" cy="3076902"/>
            <a:chOff x="152400" y="3758886"/>
            <a:chExt cx="8991600" cy="3202290"/>
          </a:xfrm>
        </p:grpSpPr>
        <p:grpSp>
          <p:nvGrpSpPr>
            <p:cNvPr id="3" name="Group 28"/>
            <p:cNvGrpSpPr/>
            <p:nvPr/>
          </p:nvGrpSpPr>
          <p:grpSpPr>
            <a:xfrm>
              <a:off x="152400" y="3758886"/>
              <a:ext cx="8991600" cy="2886280"/>
              <a:chOff x="3581400" y="3810000"/>
              <a:chExt cx="5562600" cy="2139886"/>
            </a:xfrm>
          </p:grpSpPr>
          <p:pic>
            <p:nvPicPr>
              <p:cNvPr id="23" name="Picture 24" descr="Cac vat the"/>
              <p:cNvPicPr>
                <a:picLocks noGrp="1" noChangeAspect="1" noChangeArrowheads="1"/>
              </p:cNvPicPr>
              <p:nvPr>
                <p:ph/>
              </p:nvPr>
            </p:nvPicPr>
            <p:blipFill>
              <a:blip r:embed="rId2" cstate="print"/>
              <a:srcRect/>
              <a:stretch>
                <a:fillRect/>
              </a:stretch>
            </p:blipFill>
            <p:spPr>
              <a:xfrm>
                <a:off x="3581400" y="3810000"/>
                <a:ext cx="5562600" cy="1644650"/>
              </a:xfrm>
              <a:noFill/>
              <a:ln/>
            </p:spPr>
          </p:pic>
          <p:sp>
            <p:nvSpPr>
              <p:cNvPr id="20" name="Oval 221">
                <a:extLst>
                  <a:ext uri="{FF2B5EF4-FFF2-40B4-BE49-F238E27FC236}">
                    <a16:creationId xmlns:a16="http://schemas.microsoft.com/office/drawing/2014/main" xmlns="" id="{927BA1FD-5555-4758-9714-14470510B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800" y="5334000"/>
                <a:ext cx="492062" cy="533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1" name="Oval 222">
                <a:extLst>
                  <a:ext uri="{FF2B5EF4-FFF2-40B4-BE49-F238E27FC236}">
                    <a16:creationId xmlns:a16="http://schemas.microsoft.com/office/drawing/2014/main" xmlns="" id="{39D3D971-DFD1-4851-88E4-D39E2D36E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2" name="Oval 223">
                <a:extLst>
                  <a:ext uri="{FF2B5EF4-FFF2-40B4-BE49-F238E27FC236}">
                    <a16:creationId xmlns:a16="http://schemas.microsoft.com/office/drawing/2014/main" xmlns="" id="{AC0D7975-7C83-4486-A85A-1570797FD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9338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5" name="Oval 224">
                <a:extLst>
                  <a:ext uri="{FF2B5EF4-FFF2-40B4-BE49-F238E27FC236}">
                    <a16:creationId xmlns:a16="http://schemas.microsoft.com/office/drawing/2014/main" xmlns="" id="{3640A9C5-8E10-4763-8CD2-A40C13151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7138" y="5410200"/>
                <a:ext cx="492062" cy="53968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  <p:sp>
          <p:nvSpPr>
            <p:cNvPr id="19" name="Text Box 220">
              <a:extLst>
                <a:ext uri="{FF2B5EF4-FFF2-40B4-BE49-F238E27FC236}">
                  <a16:creationId xmlns:a16="http://schemas.microsoft.com/office/drawing/2014/main" xmlns="" id="{DDBBEA86-5CEC-499B-8AC9-334B9DAE7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6536" y="6397085"/>
              <a:ext cx="6458864" cy="564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7.2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. Các vật thể</a:t>
              </a:r>
            </a:p>
          </p:txBody>
        </p:sp>
      </p:grpSp>
      <p:graphicFrame>
        <p:nvGraphicFramePr>
          <p:cNvPr id="26" name="Group 129"/>
          <p:cNvGraphicFramePr>
            <a:graphicFrameLocks noGrp="1"/>
          </p:cNvGraphicFramePr>
          <p:nvPr>
            <p:ph idx="1"/>
          </p:nvPr>
        </p:nvGraphicFramePr>
        <p:xfrm>
          <a:off x="4191000" y="646176"/>
          <a:ext cx="4648200" cy="3316224"/>
        </p:xfrm>
        <a:graphic>
          <a:graphicData uri="http://schemas.openxmlformats.org/drawingml/2006/table">
            <a:tbl>
              <a:tblPr/>
              <a:tblGrid>
                <a:gridCol w="2150460"/>
                <a:gridCol w="637792"/>
                <a:gridCol w="639462"/>
                <a:gridCol w="581025"/>
                <a:gridCol w="639461"/>
              </a:tblGrid>
              <a:tr h="79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Vật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học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trụ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nón cụt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chỏm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cầu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BẢNG 7.2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0"/>
            <a:ext cx="6858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CÁC BƯỚC TIẾN HÀNH: </a:t>
            </a:r>
            <a:endParaRPr lang="en-CA" altLang="en-US" sz="3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152400" y="3917730"/>
            <a:ext cx="8991600" cy="2996563"/>
            <a:chOff x="152400" y="3758886"/>
            <a:chExt cx="8991600" cy="3118677"/>
          </a:xfrm>
        </p:grpSpPr>
        <p:grpSp>
          <p:nvGrpSpPr>
            <p:cNvPr id="3" name="Group 28"/>
            <p:cNvGrpSpPr/>
            <p:nvPr/>
          </p:nvGrpSpPr>
          <p:grpSpPr>
            <a:xfrm>
              <a:off x="152400" y="3758886"/>
              <a:ext cx="8991600" cy="2886280"/>
              <a:chOff x="3581400" y="3810000"/>
              <a:chExt cx="5562600" cy="2139886"/>
            </a:xfrm>
          </p:grpSpPr>
          <p:pic>
            <p:nvPicPr>
              <p:cNvPr id="23" name="Picture 24" descr="Cac vat the"/>
              <p:cNvPicPr>
                <a:picLocks noGrp="1" noChangeAspect="1" noChangeArrowheads="1"/>
              </p:cNvPicPr>
              <p:nvPr>
                <p:ph/>
              </p:nvPr>
            </p:nvPicPr>
            <p:blipFill>
              <a:blip r:embed="rId2" cstate="print"/>
              <a:srcRect/>
              <a:stretch>
                <a:fillRect/>
              </a:stretch>
            </p:blipFill>
            <p:spPr>
              <a:xfrm>
                <a:off x="3581400" y="3810000"/>
                <a:ext cx="5562600" cy="1644650"/>
              </a:xfrm>
              <a:noFill/>
              <a:ln/>
            </p:spPr>
          </p:pic>
          <p:sp>
            <p:nvSpPr>
              <p:cNvPr id="20" name="Oval 221">
                <a:extLst>
                  <a:ext uri="{FF2B5EF4-FFF2-40B4-BE49-F238E27FC236}">
                    <a16:creationId xmlns:a16="http://schemas.microsoft.com/office/drawing/2014/main" xmlns="" id="{927BA1FD-5555-4758-9714-14470510B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800" y="5334000"/>
                <a:ext cx="492062" cy="533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1" name="Oval 222">
                <a:extLst>
                  <a:ext uri="{FF2B5EF4-FFF2-40B4-BE49-F238E27FC236}">
                    <a16:creationId xmlns:a16="http://schemas.microsoft.com/office/drawing/2014/main" xmlns="" id="{39D3D971-DFD1-4851-88E4-D39E2D36E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2" name="Oval 223">
                <a:extLst>
                  <a:ext uri="{FF2B5EF4-FFF2-40B4-BE49-F238E27FC236}">
                    <a16:creationId xmlns:a16="http://schemas.microsoft.com/office/drawing/2014/main" xmlns="" id="{AC0D7975-7C83-4486-A85A-1570797FD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9338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5" name="Oval 224">
                <a:extLst>
                  <a:ext uri="{FF2B5EF4-FFF2-40B4-BE49-F238E27FC236}">
                    <a16:creationId xmlns:a16="http://schemas.microsoft.com/office/drawing/2014/main" xmlns="" id="{3640A9C5-8E10-4763-8CD2-A40C13151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7138" y="5410200"/>
                <a:ext cx="492062" cy="53968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  <p:sp>
          <p:nvSpPr>
            <p:cNvPr id="19" name="Text Box 220">
              <a:extLst>
                <a:ext uri="{FF2B5EF4-FFF2-40B4-BE49-F238E27FC236}">
                  <a16:creationId xmlns:a16="http://schemas.microsoft.com/office/drawing/2014/main" xmlns="" id="{DDBBEA86-5CEC-499B-8AC9-334B9DAE7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6536" y="6397085"/>
              <a:ext cx="6458864" cy="480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i="1" dirty="0" err="1">
                  <a:cs typeface="Arial" pitchFamily="34" charset="0"/>
                </a:rPr>
                <a:t>Hình</a:t>
              </a:r>
              <a:r>
                <a:rPr lang="en-US" altLang="vi-VN" sz="2400" i="1" dirty="0"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cs typeface="Arial" pitchFamily="34" charset="0"/>
                </a:rPr>
                <a:t>7.2</a:t>
              </a:r>
              <a:r>
                <a:rPr lang="en-US" altLang="vi-VN" sz="2400" i="1" dirty="0">
                  <a:cs typeface="Arial" pitchFamily="34" charset="0"/>
                </a:rPr>
                <a:t>. Các vật thể</a:t>
              </a:r>
            </a:p>
          </p:txBody>
        </p:sp>
      </p:grpSp>
      <p:graphicFrame>
        <p:nvGraphicFramePr>
          <p:cNvPr id="26" name="Group 129"/>
          <p:cNvGraphicFramePr>
            <a:graphicFrameLocks noGrp="1"/>
          </p:cNvGraphicFramePr>
          <p:nvPr>
            <p:ph idx="1"/>
          </p:nvPr>
        </p:nvGraphicFramePr>
        <p:xfrm>
          <a:off x="533401" y="646176"/>
          <a:ext cx="8305799" cy="3316224"/>
        </p:xfrm>
        <a:graphic>
          <a:graphicData uri="http://schemas.openxmlformats.org/drawingml/2006/table">
            <a:tbl>
              <a:tblPr/>
              <a:tblGrid>
                <a:gridCol w="3842625"/>
                <a:gridCol w="1139661"/>
                <a:gridCol w="1142645"/>
                <a:gridCol w="1038225"/>
                <a:gridCol w="1142643"/>
              </a:tblGrid>
              <a:tr h="79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Vật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học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trụ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nón cụt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chỏm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cầu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3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BẢNG 7.2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0"/>
            <a:ext cx="6858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CÁC BƯỚC TIẾN HÀNH: </a:t>
            </a:r>
            <a:endParaRPr lang="en-CA" altLang="en-US" sz="3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85800" y="1524000"/>
            <a:ext cx="4572000" cy="3352800"/>
            <a:chOff x="685800" y="1524000"/>
            <a:chExt cx="4572000" cy="3352800"/>
          </a:xfrm>
        </p:grpSpPr>
        <p:sp>
          <p:nvSpPr>
            <p:cNvPr id="14" name="TextBox 13"/>
            <p:cNvSpPr txBox="1"/>
            <p:nvPr/>
          </p:nvSpPr>
          <p:spPr>
            <a:xfrm>
              <a:off x="4724400" y="1524000"/>
              <a:ext cx="533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FF0000"/>
                  </a:solidFill>
                </a:rPr>
                <a:t>X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>
              <a:endCxn id="14" idx="1"/>
            </p:cNvCxnSpPr>
            <p:nvPr/>
          </p:nvCxnSpPr>
          <p:spPr>
            <a:xfrm flipV="1">
              <a:off x="685800" y="1770222"/>
              <a:ext cx="4038600" cy="310657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219200" y="2514600"/>
            <a:ext cx="4114800" cy="2286000"/>
            <a:chOff x="1219200" y="2514600"/>
            <a:chExt cx="4114800" cy="2286000"/>
          </a:xfrm>
        </p:grpSpPr>
        <p:sp>
          <p:nvSpPr>
            <p:cNvPr id="27" name="TextBox 26"/>
            <p:cNvSpPr txBox="1"/>
            <p:nvPr/>
          </p:nvSpPr>
          <p:spPr>
            <a:xfrm>
              <a:off x="4800600" y="2514600"/>
              <a:ext cx="533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FF0000"/>
                  </a:solidFill>
                </a:rPr>
                <a:t>X</a:t>
              </a:r>
              <a:endParaRPr lang="en-US" sz="2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1219200" y="2819400"/>
              <a:ext cx="3505200" cy="19812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752600" y="2819400"/>
              <a:ext cx="3048000" cy="196357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05200" y="3048000"/>
            <a:ext cx="2895600" cy="1600200"/>
            <a:chOff x="3505200" y="3048000"/>
            <a:chExt cx="2895600" cy="1600200"/>
          </a:xfrm>
        </p:grpSpPr>
        <p:sp>
          <p:nvSpPr>
            <p:cNvPr id="38" name="TextBox 37"/>
            <p:cNvSpPr txBox="1"/>
            <p:nvPr/>
          </p:nvSpPr>
          <p:spPr>
            <a:xfrm>
              <a:off x="5867400" y="3048000"/>
              <a:ext cx="533400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B050"/>
                  </a:solidFill>
                </a:rPr>
                <a:t>X</a:t>
              </a:r>
              <a:endParaRPr lang="en-US" sz="2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46" name="Straight Arrow Connector 45"/>
            <p:cNvCxnSpPr>
              <a:endCxn id="38" idx="1"/>
            </p:cNvCxnSpPr>
            <p:nvPr/>
          </p:nvCxnSpPr>
          <p:spPr>
            <a:xfrm flipV="1">
              <a:off x="3505200" y="3294222"/>
              <a:ext cx="2362200" cy="135397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733800" y="2514600"/>
            <a:ext cx="2667000" cy="2971800"/>
            <a:chOff x="3581400" y="2514600"/>
            <a:chExt cx="2819400" cy="2971800"/>
          </a:xfrm>
        </p:grpSpPr>
        <p:sp>
          <p:nvSpPr>
            <p:cNvPr id="39" name="TextBox 38"/>
            <p:cNvSpPr txBox="1"/>
            <p:nvPr/>
          </p:nvSpPr>
          <p:spPr>
            <a:xfrm>
              <a:off x="5867400" y="2514600"/>
              <a:ext cx="533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00B050"/>
                  </a:solidFill>
                </a:rPr>
                <a:t>X</a:t>
              </a:r>
              <a:endParaRPr lang="en-US" sz="2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49" name="Straight Arrow Connector 48"/>
            <p:cNvCxnSpPr>
              <a:endCxn id="39" idx="1"/>
            </p:cNvCxnSpPr>
            <p:nvPr/>
          </p:nvCxnSpPr>
          <p:spPr>
            <a:xfrm flipV="1">
              <a:off x="3581400" y="2760822"/>
              <a:ext cx="2286000" cy="272557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486400" y="2514600"/>
            <a:ext cx="1981200" cy="2133600"/>
            <a:chOff x="5486400" y="2514600"/>
            <a:chExt cx="1981200" cy="2133600"/>
          </a:xfrm>
        </p:grpSpPr>
        <p:sp>
          <p:nvSpPr>
            <p:cNvPr id="41" name="TextBox 40"/>
            <p:cNvSpPr txBox="1"/>
            <p:nvPr/>
          </p:nvSpPr>
          <p:spPr>
            <a:xfrm>
              <a:off x="6934200" y="2514600"/>
              <a:ext cx="533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7030A0"/>
                  </a:solidFill>
                </a:rPr>
                <a:t>X</a:t>
              </a:r>
              <a:endParaRPr lang="en-US" sz="26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54" name="Straight Arrow Connector 53"/>
            <p:cNvCxnSpPr>
              <a:endCxn id="41" idx="1"/>
            </p:cNvCxnSpPr>
            <p:nvPr/>
          </p:nvCxnSpPr>
          <p:spPr>
            <a:xfrm flipV="1">
              <a:off x="5486400" y="2760822"/>
              <a:ext cx="1447800" cy="188737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6324600" y="2057400"/>
            <a:ext cx="1143000" cy="2514600"/>
            <a:chOff x="6324600" y="2057400"/>
            <a:chExt cx="1143000" cy="2514600"/>
          </a:xfrm>
        </p:grpSpPr>
        <p:sp>
          <p:nvSpPr>
            <p:cNvPr id="40" name="TextBox 39"/>
            <p:cNvSpPr txBox="1"/>
            <p:nvPr/>
          </p:nvSpPr>
          <p:spPr>
            <a:xfrm>
              <a:off x="6934200" y="2057400"/>
              <a:ext cx="533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7030A0"/>
                  </a:solidFill>
                </a:rPr>
                <a:t>X</a:t>
              </a:r>
              <a:endParaRPr lang="en-US" sz="26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58" name="Straight Arrow Connector 57"/>
            <p:cNvCxnSpPr>
              <a:endCxn id="40" idx="1"/>
            </p:cNvCxnSpPr>
            <p:nvPr/>
          </p:nvCxnSpPr>
          <p:spPr>
            <a:xfrm flipV="1">
              <a:off x="6324600" y="2303622"/>
              <a:ext cx="609600" cy="226837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7772400" y="2590800"/>
            <a:ext cx="762000" cy="2895600"/>
            <a:chOff x="7772400" y="2590800"/>
            <a:chExt cx="762000" cy="2895600"/>
          </a:xfrm>
        </p:grpSpPr>
        <p:sp>
          <p:nvSpPr>
            <p:cNvPr id="43" name="TextBox 42"/>
            <p:cNvSpPr txBox="1"/>
            <p:nvPr/>
          </p:nvSpPr>
          <p:spPr>
            <a:xfrm>
              <a:off x="8001000" y="2590800"/>
              <a:ext cx="533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FFC000"/>
                  </a:solidFill>
                </a:rPr>
                <a:t>X</a:t>
              </a:r>
              <a:endParaRPr lang="en-US" sz="2600" b="1" dirty="0">
                <a:solidFill>
                  <a:srgbClr val="FFC000"/>
                </a:solidFill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flipV="1">
              <a:off x="7772400" y="2895600"/>
              <a:ext cx="152400" cy="259080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8001000" y="1524000"/>
            <a:ext cx="533400" cy="2895600"/>
            <a:chOff x="8001000" y="1524000"/>
            <a:chExt cx="533400" cy="2895600"/>
          </a:xfrm>
        </p:grpSpPr>
        <p:sp>
          <p:nvSpPr>
            <p:cNvPr id="42" name="TextBox 41"/>
            <p:cNvSpPr txBox="1"/>
            <p:nvPr/>
          </p:nvSpPr>
          <p:spPr>
            <a:xfrm>
              <a:off x="8001000" y="1524000"/>
              <a:ext cx="533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 smtClean="0">
                  <a:solidFill>
                    <a:srgbClr val="FFC000"/>
                  </a:solidFill>
                </a:rPr>
                <a:t>X</a:t>
              </a:r>
              <a:endParaRPr lang="en-US" sz="2600" b="1" dirty="0">
                <a:solidFill>
                  <a:srgbClr val="FFC000"/>
                </a:solidFill>
              </a:endParaRPr>
            </a:p>
          </p:txBody>
        </p:sp>
        <p:cxnSp>
          <p:nvCxnSpPr>
            <p:cNvPr id="69" name="Straight Arrow Connector 68"/>
            <p:cNvCxnSpPr>
              <a:endCxn id="42" idx="1"/>
            </p:cNvCxnSpPr>
            <p:nvPr/>
          </p:nvCxnSpPr>
          <p:spPr>
            <a:xfrm flipH="1" flipV="1">
              <a:off x="8001000" y="1770222"/>
              <a:ext cx="76200" cy="264937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>
            <a:off x="838200" y="2343150"/>
            <a:ext cx="2667000" cy="457200"/>
          </a:xfrm>
          <a:custGeom>
            <a:avLst/>
            <a:gdLst>
              <a:gd name="T0" fmla="*/ 0 w 1680"/>
              <a:gd name="T1" fmla="*/ 19050 h 288"/>
              <a:gd name="T2" fmla="*/ 2209800 w 1680"/>
              <a:gd name="T3" fmla="*/ 0 h 288"/>
              <a:gd name="T4" fmla="*/ 2667000 w 1680"/>
              <a:gd name="T5" fmla="*/ 457200 h 288"/>
              <a:gd name="T6" fmla="*/ 0 60000 65536"/>
              <a:gd name="T7" fmla="*/ 0 60000 65536"/>
              <a:gd name="T8" fmla="*/ 0 60000 65536"/>
              <a:gd name="T9" fmla="*/ 0 w 1680"/>
              <a:gd name="T10" fmla="*/ 0 h 288"/>
              <a:gd name="T11" fmla="*/ 1680 w 1680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288">
                <a:moveTo>
                  <a:pt x="0" y="12"/>
                </a:moveTo>
                <a:lnTo>
                  <a:pt x="1392" y="0"/>
                </a:lnTo>
                <a:lnTo>
                  <a:pt x="1680" y="2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6" descr="so0186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"/>
            <a:ext cx="525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04800" y="1828800"/>
            <a:ext cx="8610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i="1" dirty="0" err="1" smtClean="0">
                <a:solidFill>
                  <a:srgbClr val="FF0066"/>
                </a:solidFill>
                <a:cs typeface="Times New Roman" pitchFamily="18" charset="0"/>
              </a:rPr>
              <a:t>Nghiên</a:t>
            </a:r>
            <a:r>
              <a:rPr lang="en-US" sz="2800" i="1" dirty="0" smtClean="0">
                <a:solidFill>
                  <a:srgbClr val="FF0066"/>
                </a:solidFill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srgbClr val="FF0066"/>
                </a:solidFill>
                <a:cs typeface="Times New Roman" pitchFamily="18" charset="0"/>
              </a:rPr>
              <a:t>cứu phần “có thể em chưa biết” (</a:t>
            </a:r>
            <a:r>
              <a:rPr lang="en-US" sz="2800" i="1" dirty="0" smtClean="0">
                <a:solidFill>
                  <a:srgbClr val="FF0066"/>
                </a:solidFill>
                <a:cs typeface="Times New Roman" pitchFamily="18" charset="0"/>
              </a:rPr>
              <a:t>SGK/28)</a:t>
            </a:r>
            <a:endParaRPr lang="en-US" sz="2800" i="1" dirty="0">
              <a:solidFill>
                <a:srgbClr val="FF0066"/>
              </a:solidFill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i="1" dirty="0">
                <a:solidFill>
                  <a:srgbClr val="008000"/>
                </a:solidFill>
                <a:cs typeface="Times New Roman" pitchFamily="18" charset="0"/>
              </a:rPr>
              <a:t> Xem và soạn </a:t>
            </a:r>
            <a:r>
              <a:rPr lang="en-US" sz="2800" i="1" dirty="0" err="1">
                <a:solidFill>
                  <a:srgbClr val="008000"/>
                </a:solidFill>
                <a:cs typeface="Times New Roman" pitchFamily="18" charset="0"/>
              </a:rPr>
              <a:t>bài</a:t>
            </a:r>
            <a:r>
              <a:rPr lang="en-US" sz="2800" i="1" dirty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8 </a:t>
            </a:r>
            <a:r>
              <a:rPr lang="en-US" sz="2800" i="1" dirty="0">
                <a:solidFill>
                  <a:srgbClr val="008000"/>
                </a:solidFill>
                <a:cs typeface="Times New Roman" pitchFamily="18" charset="0"/>
              </a:rPr>
              <a:t>–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cắt</a:t>
            </a:r>
            <a:endParaRPr lang="en-US" sz="2800" i="1" dirty="0">
              <a:solidFill>
                <a:srgbClr val="008000"/>
              </a:solidFill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800" i="1" dirty="0">
                <a:solidFill>
                  <a:srgbClr val="008000"/>
                </a:solidFill>
                <a:cs typeface="Times New Roman" pitchFamily="18" charset="0"/>
              </a:rPr>
              <a:t>  - Thế nào </a:t>
            </a:r>
            <a:r>
              <a:rPr lang="en-US" sz="2800" i="1" dirty="0" err="1">
                <a:solidFill>
                  <a:srgbClr val="008000"/>
                </a:solidFill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cắt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?</a:t>
            </a:r>
            <a:endParaRPr lang="en-US" sz="2800" i="1" dirty="0">
              <a:solidFill>
                <a:srgbClr val="008000"/>
              </a:solidFill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800" i="1" dirty="0">
                <a:solidFill>
                  <a:srgbClr val="008000"/>
                </a:solidFill>
                <a:cs typeface="Times New Roman" pitchFamily="18" charset="0"/>
              </a:rPr>
              <a:t>  -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Hình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cắt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dùng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để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làm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8000"/>
                </a:solidFill>
                <a:cs typeface="Times New Roman" pitchFamily="18" charset="0"/>
              </a:rPr>
              <a:t>gì</a:t>
            </a:r>
            <a:r>
              <a:rPr lang="en-US" sz="2800" i="1" dirty="0" smtClean="0">
                <a:solidFill>
                  <a:srgbClr val="008000"/>
                </a:solidFill>
                <a:cs typeface="Times New Roman" pitchFamily="18" charset="0"/>
              </a:rPr>
              <a:t>?.</a:t>
            </a:r>
            <a:endParaRPr lang="en-US" sz="2800" i="1" dirty="0">
              <a:solidFill>
                <a:srgbClr val="008000"/>
              </a:solidFill>
              <a:cs typeface="Times New Roman" pitchFamily="18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667000" y="685800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008000"/>
                </a:solidFill>
                <a:cs typeface="Times New Roman" pitchFamily="18" charset="0"/>
              </a:rPr>
              <a:t>HƯỚNG DẪN VỀ NHÀ</a:t>
            </a:r>
          </a:p>
        </p:txBody>
      </p:sp>
      <p:pic>
        <p:nvPicPr>
          <p:cNvPr id="8" name="Picture 33" descr="BOOKANI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10668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88" b="11194"/>
          <a:stretch/>
        </p:blipFill>
        <p:spPr>
          <a:xfrm>
            <a:off x="0" y="5715000"/>
            <a:ext cx="9144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6190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947" y="1"/>
            <a:ext cx="9254947" cy="683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8573814" cy="4114800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Đọc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 bản vẽ các hình chiếu của vật thể có dạng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tròn</a:t>
            </a:r>
            <a:r>
              <a:rPr 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Phát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 trí tưởng tượng không gian. 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Hình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 kỹ năng đọc bản vẽ.</a:t>
            </a:r>
            <a:r>
              <a:rPr lang="en-US" sz="3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WordArt 19"/>
          <p:cNvSpPr>
            <a:spLocks noChangeArrowheads="1" noChangeShapeType="1" noTextEdit="1"/>
          </p:cNvSpPr>
          <p:nvPr/>
        </p:nvSpPr>
        <p:spPr bwMode="auto">
          <a:xfrm>
            <a:off x="1537656" y="1371600"/>
            <a:ext cx="6553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 TIÊU </a:t>
            </a:r>
            <a:r>
              <a:rPr lang="en-US" sz="3600" b="1" kern="10" dirty="0" smtClean="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HỌC</a:t>
            </a:r>
            <a:endParaRPr lang="en-US" sz="3600" b="1" kern="10" dirty="0">
              <a:ln w="1587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77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76200" y="228828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CHUẨN BỊ:</a:t>
            </a:r>
            <a:endParaRPr lang="en-CA" altLang="en-US" sz="3600" b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84306" y="1219200"/>
            <a:ext cx="844005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Dụng cụ: thước, êke, compa, bút chì, </a:t>
            </a:r>
            <a:r>
              <a:rPr lang="en-US" alt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tẩy…</a:t>
            </a:r>
            <a:endParaRPr lang="en-US" alt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Vật liệu: Giấy vẽ khổ A4, </a:t>
            </a:r>
            <a:r>
              <a:rPr lang="en-US" alt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giấy nháp…</a:t>
            </a:r>
            <a:endParaRPr lang="en-US" alt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Sách giáo khoa, vở bài </a:t>
            </a:r>
            <a:r>
              <a:rPr lang="en-US" altLang="en-US" sz="3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tập.</a:t>
            </a:r>
            <a:endParaRPr lang="en-US" altLang="en-US" sz="3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2971800" y="228828"/>
            <a:ext cx="266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(SGK/ </a:t>
            </a:r>
            <a:r>
              <a:rPr lang="en-CA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27)</a:t>
            </a:r>
            <a:endParaRPr lang="en-CA" altLang="en-US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52400" y="485952"/>
            <a:ext cx="3962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chiếu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1, 2, 3, 4 (H7.1).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Hãy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(x)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7.1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chỉ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rõ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A, B, C, D</a:t>
            </a:r>
          </a:p>
        </p:txBody>
      </p:sp>
      <p:grpSp>
        <p:nvGrpSpPr>
          <p:cNvPr id="2" name="Group 33"/>
          <p:cNvGrpSpPr/>
          <p:nvPr/>
        </p:nvGrpSpPr>
        <p:grpSpPr>
          <a:xfrm>
            <a:off x="4114800" y="0"/>
            <a:ext cx="5029201" cy="3814465"/>
            <a:chOff x="3962400" y="0"/>
            <a:chExt cx="5181601" cy="3814465"/>
          </a:xfrm>
        </p:grpSpPr>
        <p:sp>
          <p:nvSpPr>
            <p:cNvPr id="14" name="Text Box 213">
              <a:extLst>
                <a:ext uri="{FF2B5EF4-FFF2-40B4-BE49-F238E27FC236}">
                  <a16:creationId xmlns:a16="http://schemas.microsoft.com/office/drawing/2014/main" xmlns="" id="{30DB55BF-C3BB-4845-9B40-21BA63B27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2189" y="3352800"/>
              <a:ext cx="48518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7.1</a:t>
              </a:r>
              <a:r>
                <a:rPr lang="en-US" altLang="vi-VN" sz="2400" dirty="0">
                  <a:solidFill>
                    <a:srgbClr val="FF0000"/>
                  </a:solidFill>
                  <a:cs typeface="Arial" pitchFamily="34" charset="0"/>
                </a:rPr>
                <a:t>. Các bản vẽ hình chiếu</a:t>
              </a:r>
            </a:p>
          </p:txBody>
        </p:sp>
        <p:grpSp>
          <p:nvGrpSpPr>
            <p:cNvPr id="4" name="Group 29"/>
            <p:cNvGrpSpPr/>
            <p:nvPr/>
          </p:nvGrpSpPr>
          <p:grpSpPr>
            <a:xfrm>
              <a:off x="3962400" y="0"/>
              <a:ext cx="1155290" cy="3393643"/>
              <a:chOff x="3962400" y="0"/>
              <a:chExt cx="1155290" cy="3393643"/>
            </a:xfrm>
          </p:grpSpPr>
          <p:pic>
            <p:nvPicPr>
              <p:cNvPr id="3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3962400" y="0"/>
                <a:ext cx="1155290" cy="3048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Oval 214">
                <a:extLst>
                  <a:ext uri="{FF2B5EF4-FFF2-40B4-BE49-F238E27FC236}">
                    <a16:creationId xmlns:a16="http://schemas.microsoft.com/office/drawing/2014/main" xmlns="" id="{5B481D5B-BB7D-4217-A5DF-96A2C48F3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7200" y="2971800"/>
                <a:ext cx="482566" cy="4218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5" name="Group 30"/>
            <p:cNvGrpSpPr/>
            <p:nvPr/>
          </p:nvGrpSpPr>
          <p:grpSpPr>
            <a:xfrm>
              <a:off x="5105400" y="76200"/>
              <a:ext cx="1295400" cy="3328331"/>
              <a:chOff x="5105400" y="76200"/>
              <a:chExt cx="1295400" cy="3328331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5105400" y="76200"/>
                <a:ext cx="1295400" cy="29964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Oval 217">
                <a:extLst>
                  <a:ext uri="{FF2B5EF4-FFF2-40B4-BE49-F238E27FC236}">
                    <a16:creationId xmlns:a16="http://schemas.microsoft.com/office/drawing/2014/main" xmlns="" id="{850DAF63-CAE1-4592-80CD-31EAB65F2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6400" y="29718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6" name="Group 32"/>
            <p:cNvGrpSpPr/>
            <p:nvPr/>
          </p:nvGrpSpPr>
          <p:grpSpPr>
            <a:xfrm>
              <a:off x="6324600" y="1828800"/>
              <a:ext cx="2819400" cy="1575732"/>
              <a:chOff x="6324600" y="1752599"/>
              <a:chExt cx="2819400" cy="1575732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6324600" y="1752599"/>
                <a:ext cx="2819400" cy="1258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Oval 219">
                <a:extLst>
                  <a:ext uri="{FF2B5EF4-FFF2-40B4-BE49-F238E27FC236}">
                    <a16:creationId xmlns:a16="http://schemas.microsoft.com/office/drawing/2014/main" xmlns="" id="{FB0D239B-226F-47AE-A1EC-83C53A3D7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0000" y="28956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7" name="Group 31"/>
            <p:cNvGrpSpPr/>
            <p:nvPr/>
          </p:nvGrpSpPr>
          <p:grpSpPr>
            <a:xfrm>
              <a:off x="6172200" y="76200"/>
              <a:ext cx="2971801" cy="1804331"/>
              <a:chOff x="6172200" y="76200"/>
              <a:chExt cx="2971801" cy="1804331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6172200" y="76200"/>
                <a:ext cx="2971801" cy="1382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Oval 218">
                <a:extLst>
                  <a:ext uri="{FF2B5EF4-FFF2-40B4-BE49-F238E27FC236}">
                    <a16:creationId xmlns:a16="http://schemas.microsoft.com/office/drawing/2014/main" xmlns="" id="{FC9A7044-885A-4957-9F66-48175360B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3800" y="14478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pSp>
        <p:nvGrpSpPr>
          <p:cNvPr id="8" name="Group 34"/>
          <p:cNvGrpSpPr/>
          <p:nvPr/>
        </p:nvGrpSpPr>
        <p:grpSpPr>
          <a:xfrm>
            <a:off x="4267200" y="3962400"/>
            <a:ext cx="4876800" cy="2747665"/>
            <a:chOff x="3581400" y="3962400"/>
            <a:chExt cx="5562600" cy="2747665"/>
          </a:xfrm>
        </p:grpSpPr>
        <p:grpSp>
          <p:nvGrpSpPr>
            <p:cNvPr id="9" name="Group 28"/>
            <p:cNvGrpSpPr/>
            <p:nvPr/>
          </p:nvGrpSpPr>
          <p:grpSpPr>
            <a:xfrm>
              <a:off x="3581400" y="3962400"/>
              <a:ext cx="5562600" cy="2362200"/>
              <a:chOff x="3581400" y="3810000"/>
              <a:chExt cx="5562600" cy="2139886"/>
            </a:xfrm>
          </p:grpSpPr>
          <p:pic>
            <p:nvPicPr>
              <p:cNvPr id="23" name="Picture 24" descr="Cac vat the"/>
              <p:cNvPicPr>
                <a:picLocks noGrp="1" noChangeAspect="1" noChangeArrowheads="1"/>
              </p:cNvPicPr>
              <p:nvPr>
                <p:ph/>
              </p:nvPr>
            </p:nvPicPr>
            <p:blipFill>
              <a:blip r:embed="rId6" cstate="print"/>
              <a:srcRect/>
              <a:stretch>
                <a:fillRect/>
              </a:stretch>
            </p:blipFill>
            <p:spPr>
              <a:xfrm>
                <a:off x="3581400" y="3810000"/>
                <a:ext cx="5562600" cy="1644650"/>
              </a:xfrm>
              <a:noFill/>
              <a:ln/>
            </p:spPr>
          </p:pic>
          <p:sp>
            <p:nvSpPr>
              <p:cNvPr id="20" name="Oval 221">
                <a:extLst>
                  <a:ext uri="{FF2B5EF4-FFF2-40B4-BE49-F238E27FC236}">
                    <a16:creationId xmlns:a16="http://schemas.microsoft.com/office/drawing/2014/main" xmlns="" id="{927BA1FD-5555-4758-9714-14470510B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800" y="5334000"/>
                <a:ext cx="492062" cy="533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1" name="Oval 222">
                <a:extLst>
                  <a:ext uri="{FF2B5EF4-FFF2-40B4-BE49-F238E27FC236}">
                    <a16:creationId xmlns:a16="http://schemas.microsoft.com/office/drawing/2014/main" xmlns="" id="{39D3D971-DFD1-4851-88E4-D39E2D36E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2" name="Oval 223">
                <a:extLst>
                  <a:ext uri="{FF2B5EF4-FFF2-40B4-BE49-F238E27FC236}">
                    <a16:creationId xmlns:a16="http://schemas.microsoft.com/office/drawing/2014/main" xmlns="" id="{AC0D7975-7C83-4486-A85A-1570797FD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9338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5" name="Oval 224">
                <a:extLst>
                  <a:ext uri="{FF2B5EF4-FFF2-40B4-BE49-F238E27FC236}">
                    <a16:creationId xmlns:a16="http://schemas.microsoft.com/office/drawing/2014/main" xmlns="" id="{3640A9C5-8E10-4763-8CD2-A40C13151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7138" y="5410200"/>
                <a:ext cx="492062" cy="53968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  <p:sp>
          <p:nvSpPr>
            <p:cNvPr id="19" name="Text Box 220">
              <a:extLst>
                <a:ext uri="{FF2B5EF4-FFF2-40B4-BE49-F238E27FC236}">
                  <a16:creationId xmlns:a16="http://schemas.microsoft.com/office/drawing/2014/main" xmlns="" id="{DDBBEA86-5CEC-499B-8AC9-334B9DAE7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1162" y="6248400"/>
              <a:ext cx="39957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7.2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. Các vật thể</a:t>
              </a:r>
            </a:p>
          </p:txBody>
        </p:sp>
      </p:grpSp>
      <p:graphicFrame>
        <p:nvGraphicFramePr>
          <p:cNvPr id="36" name="Group 131"/>
          <p:cNvGraphicFramePr>
            <a:graphicFrameLocks noGrp="1"/>
          </p:cNvGraphicFramePr>
          <p:nvPr/>
        </p:nvGraphicFramePr>
        <p:xfrm>
          <a:off x="304800" y="3541776"/>
          <a:ext cx="3886200" cy="3316224"/>
        </p:xfrm>
        <a:graphic>
          <a:graphicData uri="http://schemas.openxmlformats.org/drawingml/2006/table">
            <a:tbl>
              <a:tblPr/>
              <a:tblGrid>
                <a:gridCol w="1798638"/>
                <a:gridCol w="531812"/>
                <a:gridCol w="534988"/>
                <a:gridCol w="485775"/>
                <a:gridCol w="534987"/>
              </a:tblGrid>
              <a:tr h="796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Vật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vẽ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94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BẢNG 7.1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0272" y="9477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NỘI DUNG:</a:t>
            </a:r>
            <a:endParaRPr lang="en-CA" altLang="en-US" sz="3600" b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396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2/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(H7.2)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(x)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7.2</a:t>
            </a:r>
          </a:p>
        </p:txBody>
      </p:sp>
      <p:grpSp>
        <p:nvGrpSpPr>
          <p:cNvPr id="2" name="Group 34"/>
          <p:cNvGrpSpPr/>
          <p:nvPr/>
        </p:nvGrpSpPr>
        <p:grpSpPr>
          <a:xfrm>
            <a:off x="152400" y="3581400"/>
            <a:ext cx="8991600" cy="3357265"/>
            <a:chOff x="3581400" y="3962400"/>
            <a:chExt cx="5562600" cy="2747665"/>
          </a:xfrm>
        </p:grpSpPr>
        <p:grpSp>
          <p:nvGrpSpPr>
            <p:cNvPr id="3" name="Group 28"/>
            <p:cNvGrpSpPr/>
            <p:nvPr/>
          </p:nvGrpSpPr>
          <p:grpSpPr>
            <a:xfrm>
              <a:off x="3581400" y="3962400"/>
              <a:ext cx="5562600" cy="2362200"/>
              <a:chOff x="3581400" y="3810000"/>
              <a:chExt cx="5562600" cy="2139886"/>
            </a:xfrm>
          </p:grpSpPr>
          <p:pic>
            <p:nvPicPr>
              <p:cNvPr id="23" name="Picture 24" descr="Cac vat the"/>
              <p:cNvPicPr>
                <a:picLocks noGrp="1" noChangeAspect="1" noChangeArrowheads="1"/>
              </p:cNvPicPr>
              <p:nvPr>
                <p:ph/>
              </p:nvPr>
            </p:nvPicPr>
            <p:blipFill>
              <a:blip r:embed="rId2" cstate="print"/>
              <a:srcRect/>
              <a:stretch>
                <a:fillRect/>
              </a:stretch>
            </p:blipFill>
            <p:spPr>
              <a:xfrm>
                <a:off x="3581400" y="3810000"/>
                <a:ext cx="5562600" cy="1644650"/>
              </a:xfrm>
              <a:noFill/>
              <a:ln/>
            </p:spPr>
          </p:pic>
          <p:sp>
            <p:nvSpPr>
              <p:cNvPr id="20" name="Oval 221">
                <a:extLst>
                  <a:ext uri="{FF2B5EF4-FFF2-40B4-BE49-F238E27FC236}">
                    <a16:creationId xmlns:a16="http://schemas.microsoft.com/office/drawing/2014/main" xmlns="" id="{927BA1FD-5555-4758-9714-14470510B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800" y="5334000"/>
                <a:ext cx="492062" cy="533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1" name="Oval 222">
                <a:extLst>
                  <a:ext uri="{FF2B5EF4-FFF2-40B4-BE49-F238E27FC236}">
                    <a16:creationId xmlns:a16="http://schemas.microsoft.com/office/drawing/2014/main" xmlns="" id="{39D3D971-DFD1-4851-88E4-D39E2D36E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2" name="Oval 223">
                <a:extLst>
                  <a:ext uri="{FF2B5EF4-FFF2-40B4-BE49-F238E27FC236}">
                    <a16:creationId xmlns:a16="http://schemas.microsoft.com/office/drawing/2014/main" xmlns="" id="{AC0D7975-7C83-4486-A85A-1570797FD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9338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5" name="Oval 224">
                <a:extLst>
                  <a:ext uri="{FF2B5EF4-FFF2-40B4-BE49-F238E27FC236}">
                    <a16:creationId xmlns:a16="http://schemas.microsoft.com/office/drawing/2014/main" xmlns="" id="{3640A9C5-8E10-4763-8CD2-A40C13151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7138" y="5410200"/>
                <a:ext cx="492062" cy="53968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  <p:sp>
          <p:nvSpPr>
            <p:cNvPr id="19" name="Text Box 220">
              <a:extLst>
                <a:ext uri="{FF2B5EF4-FFF2-40B4-BE49-F238E27FC236}">
                  <a16:creationId xmlns:a16="http://schemas.microsoft.com/office/drawing/2014/main" xmlns="" id="{DDBBEA86-5CEC-499B-8AC9-334B9DAE7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1162" y="6248400"/>
              <a:ext cx="39957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7.2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. Các vật thể</a:t>
              </a:r>
            </a:p>
          </p:txBody>
        </p:sp>
      </p:grpSp>
      <p:graphicFrame>
        <p:nvGraphicFramePr>
          <p:cNvPr id="26" name="Group 129"/>
          <p:cNvGraphicFramePr>
            <a:graphicFrameLocks noGrp="1"/>
          </p:cNvGraphicFramePr>
          <p:nvPr>
            <p:ph idx="1"/>
          </p:nvPr>
        </p:nvGraphicFramePr>
        <p:xfrm>
          <a:off x="4419600" y="152400"/>
          <a:ext cx="4419600" cy="3316224"/>
        </p:xfrm>
        <a:graphic>
          <a:graphicData uri="http://schemas.openxmlformats.org/drawingml/2006/table">
            <a:tbl>
              <a:tblPr/>
              <a:tblGrid>
                <a:gridCol w="2044700"/>
                <a:gridCol w="606425"/>
                <a:gridCol w="608013"/>
                <a:gridCol w="552450"/>
                <a:gridCol w="608012"/>
              </a:tblGrid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Vật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học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trụ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nón cụt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hộp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chỏm cầu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BẢNG 7.2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0272" y="9477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NỘI DUNG:</a:t>
            </a:r>
            <a:endParaRPr lang="en-CA" altLang="en-US" sz="3600" b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52400" y="685800"/>
            <a:ext cx="3810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kỹ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7.1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chiếu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7.2.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(x)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ô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7.1</a:t>
            </a:r>
          </a:p>
        </p:txBody>
      </p:sp>
      <p:grpSp>
        <p:nvGrpSpPr>
          <p:cNvPr id="8" name="Group 34"/>
          <p:cNvGrpSpPr/>
          <p:nvPr/>
        </p:nvGrpSpPr>
        <p:grpSpPr>
          <a:xfrm>
            <a:off x="4267200" y="3962400"/>
            <a:ext cx="4876800" cy="2747665"/>
            <a:chOff x="3581400" y="3962400"/>
            <a:chExt cx="5562600" cy="2747665"/>
          </a:xfrm>
        </p:grpSpPr>
        <p:grpSp>
          <p:nvGrpSpPr>
            <p:cNvPr id="9" name="Group 28"/>
            <p:cNvGrpSpPr/>
            <p:nvPr/>
          </p:nvGrpSpPr>
          <p:grpSpPr>
            <a:xfrm>
              <a:off x="3581400" y="3962400"/>
              <a:ext cx="5562600" cy="2362200"/>
              <a:chOff x="3581400" y="3810000"/>
              <a:chExt cx="5562600" cy="2139886"/>
            </a:xfrm>
          </p:grpSpPr>
          <p:pic>
            <p:nvPicPr>
              <p:cNvPr id="23" name="Picture 24" descr="Cac vat the"/>
              <p:cNvPicPr>
                <a:picLocks noGrp="1" noChangeAspect="1" noChangeArrowheads="1"/>
              </p:cNvPicPr>
              <p:nvPr>
                <p:ph/>
              </p:nvPr>
            </p:nvPicPr>
            <p:blipFill>
              <a:blip r:embed="rId2" cstate="print"/>
              <a:srcRect/>
              <a:stretch>
                <a:fillRect/>
              </a:stretch>
            </p:blipFill>
            <p:spPr>
              <a:xfrm>
                <a:off x="3581400" y="3810000"/>
                <a:ext cx="5562600" cy="1644650"/>
              </a:xfrm>
              <a:noFill/>
              <a:ln/>
            </p:spPr>
          </p:pic>
          <p:sp>
            <p:nvSpPr>
              <p:cNvPr id="20" name="Oval 221">
                <a:extLst>
                  <a:ext uri="{FF2B5EF4-FFF2-40B4-BE49-F238E27FC236}">
                    <a16:creationId xmlns:a16="http://schemas.microsoft.com/office/drawing/2014/main" xmlns="" id="{927BA1FD-5555-4758-9714-14470510B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800" y="5334000"/>
                <a:ext cx="492062" cy="533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1" name="Oval 222">
                <a:extLst>
                  <a:ext uri="{FF2B5EF4-FFF2-40B4-BE49-F238E27FC236}">
                    <a16:creationId xmlns:a16="http://schemas.microsoft.com/office/drawing/2014/main" xmlns="" id="{39D3D971-DFD1-4851-88E4-D39E2D36E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2" name="Oval 223">
                <a:extLst>
                  <a:ext uri="{FF2B5EF4-FFF2-40B4-BE49-F238E27FC236}">
                    <a16:creationId xmlns:a16="http://schemas.microsoft.com/office/drawing/2014/main" xmlns="" id="{AC0D7975-7C83-4486-A85A-1570797FD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9338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5" name="Oval 224">
                <a:extLst>
                  <a:ext uri="{FF2B5EF4-FFF2-40B4-BE49-F238E27FC236}">
                    <a16:creationId xmlns:a16="http://schemas.microsoft.com/office/drawing/2014/main" xmlns="" id="{3640A9C5-8E10-4763-8CD2-A40C13151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7138" y="5410200"/>
                <a:ext cx="492062" cy="53968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  <p:sp>
          <p:nvSpPr>
            <p:cNvPr id="19" name="Text Box 220">
              <a:extLst>
                <a:ext uri="{FF2B5EF4-FFF2-40B4-BE49-F238E27FC236}">
                  <a16:creationId xmlns:a16="http://schemas.microsoft.com/office/drawing/2014/main" xmlns="" id="{DDBBEA86-5CEC-499B-8AC9-334B9DAE7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1162" y="6248400"/>
              <a:ext cx="39957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7.2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. Các vật thể</a:t>
              </a:r>
            </a:p>
          </p:txBody>
        </p:sp>
      </p:grpSp>
      <p:graphicFrame>
        <p:nvGraphicFramePr>
          <p:cNvPr id="36" name="Group 131"/>
          <p:cNvGraphicFramePr>
            <a:graphicFrameLocks noGrp="1"/>
          </p:cNvGraphicFramePr>
          <p:nvPr/>
        </p:nvGraphicFramePr>
        <p:xfrm>
          <a:off x="304800" y="3465576"/>
          <a:ext cx="3886200" cy="3316224"/>
        </p:xfrm>
        <a:graphic>
          <a:graphicData uri="http://schemas.openxmlformats.org/drawingml/2006/table">
            <a:tbl>
              <a:tblPr/>
              <a:tblGrid>
                <a:gridCol w="1798638"/>
                <a:gridCol w="531812"/>
                <a:gridCol w="534988"/>
                <a:gridCol w="485775"/>
                <a:gridCol w="534987"/>
              </a:tblGrid>
              <a:tr h="814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Vật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vẽ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8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BẢNG 7.1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0" y="0"/>
            <a:ext cx="6858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CÁC BƯỚC TIẾN HÀNH: </a:t>
            </a:r>
            <a:endParaRPr lang="en-CA" altLang="en-US" sz="3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33"/>
          <p:cNvGrpSpPr/>
          <p:nvPr/>
        </p:nvGrpSpPr>
        <p:grpSpPr>
          <a:xfrm>
            <a:off x="3962400" y="533400"/>
            <a:ext cx="5181601" cy="3581400"/>
            <a:chOff x="3962400" y="0"/>
            <a:chExt cx="5181601" cy="3814465"/>
          </a:xfrm>
        </p:grpSpPr>
        <p:sp>
          <p:nvSpPr>
            <p:cNvPr id="14" name="Text Box 213">
              <a:extLst>
                <a:ext uri="{FF2B5EF4-FFF2-40B4-BE49-F238E27FC236}">
                  <a16:creationId xmlns:a16="http://schemas.microsoft.com/office/drawing/2014/main" xmlns="" id="{30DB55BF-C3BB-4845-9B40-21BA63B27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2189" y="3352800"/>
              <a:ext cx="48518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7.1</a:t>
              </a:r>
              <a:r>
                <a:rPr lang="en-US" altLang="vi-VN" sz="2400" dirty="0">
                  <a:solidFill>
                    <a:srgbClr val="FF0000"/>
                  </a:solidFill>
                  <a:cs typeface="Arial" pitchFamily="34" charset="0"/>
                </a:rPr>
                <a:t>. Các bản vẽ hình chiếu</a:t>
              </a:r>
            </a:p>
          </p:txBody>
        </p:sp>
        <p:grpSp>
          <p:nvGrpSpPr>
            <p:cNvPr id="4" name="Group 29"/>
            <p:cNvGrpSpPr/>
            <p:nvPr/>
          </p:nvGrpSpPr>
          <p:grpSpPr>
            <a:xfrm>
              <a:off x="3962400" y="0"/>
              <a:ext cx="1155290" cy="3393643"/>
              <a:chOff x="3962400" y="0"/>
              <a:chExt cx="1155290" cy="3393643"/>
            </a:xfrm>
          </p:grpSpPr>
          <p:pic>
            <p:nvPicPr>
              <p:cNvPr id="3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3962400" y="0"/>
                <a:ext cx="1155290" cy="3048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Oval 214">
                <a:extLst>
                  <a:ext uri="{FF2B5EF4-FFF2-40B4-BE49-F238E27FC236}">
                    <a16:creationId xmlns:a16="http://schemas.microsoft.com/office/drawing/2014/main" xmlns="" id="{5B481D5B-BB7D-4217-A5DF-96A2C48F3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7200" y="2971800"/>
                <a:ext cx="482566" cy="4218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5" name="Group 30"/>
            <p:cNvGrpSpPr/>
            <p:nvPr/>
          </p:nvGrpSpPr>
          <p:grpSpPr>
            <a:xfrm>
              <a:off x="5105400" y="76200"/>
              <a:ext cx="1295400" cy="3328331"/>
              <a:chOff x="5105400" y="76200"/>
              <a:chExt cx="1295400" cy="3328331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5105400" y="76200"/>
                <a:ext cx="1295400" cy="29964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Oval 217">
                <a:extLst>
                  <a:ext uri="{FF2B5EF4-FFF2-40B4-BE49-F238E27FC236}">
                    <a16:creationId xmlns:a16="http://schemas.microsoft.com/office/drawing/2014/main" xmlns="" id="{850DAF63-CAE1-4592-80CD-31EAB65F2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6400" y="29718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6" name="Group 32"/>
            <p:cNvGrpSpPr/>
            <p:nvPr/>
          </p:nvGrpSpPr>
          <p:grpSpPr>
            <a:xfrm>
              <a:off x="6324600" y="1828800"/>
              <a:ext cx="2819400" cy="1575732"/>
              <a:chOff x="6324600" y="1752599"/>
              <a:chExt cx="2819400" cy="1575732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5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6324600" y="1752599"/>
                <a:ext cx="2819400" cy="1258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Oval 219">
                <a:extLst>
                  <a:ext uri="{FF2B5EF4-FFF2-40B4-BE49-F238E27FC236}">
                    <a16:creationId xmlns:a16="http://schemas.microsoft.com/office/drawing/2014/main" xmlns="" id="{FB0D239B-226F-47AE-A1EC-83C53A3D7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0000" y="28956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7" name="Group 31"/>
            <p:cNvGrpSpPr/>
            <p:nvPr/>
          </p:nvGrpSpPr>
          <p:grpSpPr>
            <a:xfrm>
              <a:off x="6172200" y="76200"/>
              <a:ext cx="2971801" cy="1804331"/>
              <a:chOff x="6172200" y="76200"/>
              <a:chExt cx="2971801" cy="1804331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6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6172200" y="76200"/>
                <a:ext cx="2971801" cy="1382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Oval 218">
                <a:extLst>
                  <a:ext uri="{FF2B5EF4-FFF2-40B4-BE49-F238E27FC236}">
                    <a16:creationId xmlns:a16="http://schemas.microsoft.com/office/drawing/2014/main" xmlns="" id="{FC9A7044-885A-4957-9F66-48175360B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3800" y="14478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Group 2"/>
          <p:cNvGraphicFramePr>
            <a:graphicFrameLocks noGrp="1"/>
          </p:cNvGraphicFramePr>
          <p:nvPr/>
        </p:nvGraphicFramePr>
        <p:xfrm>
          <a:off x="5029201" y="5410200"/>
          <a:ext cx="3723166" cy="1161002"/>
        </p:xfrm>
        <a:graphic>
          <a:graphicData uri="http://schemas.openxmlformats.org/drawingml/2006/table">
            <a:tbl>
              <a:tblPr/>
              <a:tblGrid>
                <a:gridCol w="511023"/>
                <a:gridCol w="803036"/>
                <a:gridCol w="547524"/>
                <a:gridCol w="766534"/>
                <a:gridCol w="584026"/>
                <a:gridCol w="511023"/>
              </a:tblGrid>
              <a:tr h="288747"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 CHIẾU VẬT THỂ</a:t>
                      </a: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Vật liệu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Tỉ lệ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 số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74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Gỗ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 03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Người</a:t>
                      </a: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vẽ</a:t>
                      </a: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Trường</a:t>
                      </a: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THCS………………………………….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Lớp</a:t>
                      </a: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8…………………………………………...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Kiểm</a:t>
                      </a:r>
                      <a:r>
                        <a:rPr kumimoji="0" lang="en-US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</a:t>
                      </a: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2895600" y="0"/>
            <a:ext cx="6248400" cy="685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276600" y="457200"/>
            <a:ext cx="5486400" cy="61117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826" y="1380226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685800"/>
            <a:ext cx="246052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048000"/>
            <a:ext cx="246052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699840"/>
            <a:ext cx="2286000" cy="215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/>
        </p:nvCxnSpPr>
        <p:spPr>
          <a:xfrm>
            <a:off x="5873088" y="838200"/>
            <a:ext cx="5486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76800" y="1066800"/>
            <a:ext cx="1828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52160" y="1295400"/>
            <a:ext cx="15544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81048" y="2702256"/>
            <a:ext cx="5486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863152" y="2438400"/>
            <a:ext cx="1828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791200" y="2209800"/>
            <a:ext cx="15544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879144" y="1480870"/>
            <a:ext cx="1923004" cy="1798320"/>
            <a:chOff x="802944" y="1480870"/>
            <a:chExt cx="1923004" cy="179832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802944" y="1828800"/>
              <a:ext cx="6096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164608" y="2411104"/>
              <a:ext cx="6096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838200" y="2985448"/>
              <a:ext cx="6096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524000" y="1498122"/>
              <a:ext cx="6096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057400" y="2397456"/>
              <a:ext cx="6096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537648" y="3276600"/>
              <a:ext cx="6096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838200" y="1828800"/>
              <a:ext cx="304800" cy="6096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447800" y="1828800"/>
              <a:ext cx="304800" cy="533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116348" y="1480870"/>
              <a:ext cx="609600" cy="914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463618" y="1489496"/>
              <a:ext cx="609600" cy="914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1473678" y="2438400"/>
              <a:ext cx="304800" cy="533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1524000" y="2362200"/>
              <a:ext cx="533400" cy="914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2175296" y="2362200"/>
              <a:ext cx="533400" cy="914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362974" y="3004870"/>
              <a:ext cx="152400" cy="2743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1295400" y="1524000"/>
              <a:ext cx="152400" cy="3048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838200" y="2438400"/>
              <a:ext cx="304800" cy="533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295400" y="3680484"/>
            <a:ext cx="1524000" cy="2261866"/>
            <a:chOff x="1295400" y="3680484"/>
            <a:chExt cx="1524000" cy="2261866"/>
          </a:xfrm>
        </p:grpSpPr>
        <p:sp>
          <p:nvSpPr>
            <p:cNvPr id="70" name="Up Arrow 69"/>
            <p:cNvSpPr/>
            <p:nvPr/>
          </p:nvSpPr>
          <p:spPr>
            <a:xfrm rot="19703100">
              <a:off x="1880178" y="3680484"/>
              <a:ext cx="381000" cy="762000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95400" y="4495800"/>
              <a:ext cx="15240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200" dirty="0" err="1" smtClean="0"/>
                <a:t>Hướng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chiếu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từ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trước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tới</a:t>
              </a:r>
              <a:endParaRPr lang="en-US" sz="2200" dirty="0" smtClean="0"/>
            </a:p>
            <a:p>
              <a:pPr algn="ctr"/>
              <a:r>
                <a:rPr lang="en-US" sz="2200" b="1" dirty="0" smtClean="0"/>
                <a:t>A</a:t>
              </a:r>
              <a:endParaRPr lang="en-US" sz="2200" b="1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0" y="2209800"/>
            <a:ext cx="1219200" cy="2579640"/>
            <a:chOff x="0" y="2209800"/>
            <a:chExt cx="1219200" cy="2636665"/>
          </a:xfrm>
        </p:grpSpPr>
        <p:sp>
          <p:nvSpPr>
            <p:cNvPr id="71" name="Up Arrow 70"/>
            <p:cNvSpPr/>
            <p:nvPr/>
          </p:nvSpPr>
          <p:spPr>
            <a:xfrm rot="5400000">
              <a:off x="19050" y="2190750"/>
              <a:ext cx="381000" cy="419100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0" y="3021900"/>
              <a:ext cx="1219200" cy="1824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200" dirty="0" err="1" smtClean="0"/>
                <a:t>Hướng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chiếu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từ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trái</a:t>
              </a:r>
              <a:r>
                <a:rPr lang="en-US" sz="2200" dirty="0" smtClean="0"/>
                <a:t> sang</a:t>
              </a:r>
            </a:p>
            <a:p>
              <a:pPr algn="ctr"/>
              <a:r>
                <a:rPr lang="en-US" sz="2200" b="1" dirty="0" smtClean="0"/>
                <a:t>C</a:t>
              </a:r>
              <a:endParaRPr lang="en-US" sz="2200" b="1" dirty="0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65349" y="1463720"/>
            <a:ext cx="1561217" cy="1812880"/>
            <a:chOff x="565349" y="1463720"/>
            <a:chExt cx="1561217" cy="1812880"/>
          </a:xfrm>
        </p:grpSpPr>
        <p:grpSp>
          <p:nvGrpSpPr>
            <p:cNvPr id="95" name="Group 94"/>
            <p:cNvGrpSpPr/>
            <p:nvPr/>
          </p:nvGrpSpPr>
          <p:grpSpPr>
            <a:xfrm>
              <a:off x="565349" y="1463720"/>
              <a:ext cx="1561217" cy="1812880"/>
              <a:chOff x="573975" y="1463720"/>
              <a:chExt cx="1561217" cy="1812880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573975" y="1463720"/>
                <a:ext cx="1561217" cy="1812880"/>
                <a:chOff x="573975" y="1463720"/>
                <a:chExt cx="1561217" cy="1812880"/>
              </a:xfrm>
            </p:grpSpPr>
            <p:grpSp>
              <p:nvGrpSpPr>
                <p:cNvPr id="81" name="Group 80"/>
                <p:cNvGrpSpPr/>
                <p:nvPr/>
              </p:nvGrpSpPr>
              <p:grpSpPr>
                <a:xfrm>
                  <a:off x="573975" y="1793174"/>
                  <a:ext cx="645225" cy="1209106"/>
                  <a:chOff x="573975" y="1793174"/>
                  <a:chExt cx="645225" cy="1209106"/>
                </a:xfrm>
              </p:grpSpPr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902525" y="1840675"/>
                    <a:ext cx="304800" cy="533400"/>
                  </a:xfrm>
                  <a:prstGeom prst="line">
                    <a:avLst/>
                  </a:prstGeom>
                  <a:ln w="28575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flipH="1">
                    <a:off x="585850" y="1793174"/>
                    <a:ext cx="304800" cy="640080"/>
                  </a:xfrm>
                  <a:prstGeom prst="line">
                    <a:avLst/>
                  </a:prstGeom>
                  <a:ln w="28575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>
                    <a:off x="573975" y="2397825"/>
                    <a:ext cx="304800" cy="533400"/>
                  </a:xfrm>
                  <a:prstGeom prst="line">
                    <a:avLst/>
                  </a:prstGeom>
                  <a:ln w="28575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flipH="1">
                    <a:off x="914400" y="2362200"/>
                    <a:ext cx="304800" cy="640080"/>
                  </a:xfrm>
                  <a:prstGeom prst="line">
                    <a:avLst/>
                  </a:prstGeom>
                  <a:ln w="28575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0" name="Oval 79"/>
                  <p:cNvSpPr/>
                  <p:nvPr/>
                </p:nvSpPr>
                <p:spPr>
                  <a:xfrm>
                    <a:off x="755075" y="2126675"/>
                    <a:ext cx="299850" cy="533400"/>
                  </a:xfrm>
                  <a:prstGeom prst="ellipse">
                    <a:avLst/>
                  </a:prstGeom>
                  <a:noFill/>
                  <a:ln w="28575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1559256" y="1463720"/>
                  <a:ext cx="548640" cy="914400"/>
                </a:xfrm>
                <a:prstGeom prst="line">
                  <a:avLst/>
                </a:prstGeom>
                <a:ln w="28575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flipH="1">
                  <a:off x="1369328" y="1524000"/>
                  <a:ext cx="182880" cy="274320"/>
                </a:xfrm>
                <a:prstGeom prst="line">
                  <a:avLst/>
                </a:prstGeom>
                <a:ln w="28575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1420504" y="2993408"/>
                  <a:ext cx="182880" cy="274320"/>
                </a:xfrm>
                <a:prstGeom prst="line">
                  <a:avLst/>
                </a:prstGeom>
                <a:ln w="28575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1586552" y="2362200"/>
                  <a:ext cx="548640" cy="914400"/>
                </a:xfrm>
                <a:prstGeom prst="line">
                  <a:avLst/>
                </a:prstGeom>
                <a:ln w="28575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" name="Straight Connector 89"/>
              <p:cNvCxnSpPr/>
              <p:nvPr/>
            </p:nvCxnSpPr>
            <p:spPr>
              <a:xfrm flipH="1">
                <a:off x="1567130" y="2403896"/>
                <a:ext cx="326076" cy="567904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518978" y="1828800"/>
                <a:ext cx="365760" cy="54864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" name="Straight Connector 102"/>
            <p:cNvCxnSpPr/>
            <p:nvPr/>
          </p:nvCxnSpPr>
          <p:spPr>
            <a:xfrm flipH="1">
              <a:off x="1347156" y="1820174"/>
              <a:ext cx="182880" cy="1592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1388852" y="2971800"/>
              <a:ext cx="182880" cy="1592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457200" y="144959"/>
            <a:ext cx="2362200" cy="1455240"/>
            <a:chOff x="457200" y="144959"/>
            <a:chExt cx="2362200" cy="1455240"/>
          </a:xfrm>
        </p:grpSpPr>
        <p:sp>
          <p:nvSpPr>
            <p:cNvPr id="82" name="Up Arrow 81"/>
            <p:cNvSpPr/>
            <p:nvPr/>
          </p:nvSpPr>
          <p:spPr>
            <a:xfrm rot="10800000">
              <a:off x="1219201" y="1181099"/>
              <a:ext cx="381000" cy="419100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57200" y="144959"/>
              <a:ext cx="23622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err="1" smtClean="0"/>
                <a:t>Hướng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chiếu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từ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trên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xuống</a:t>
              </a:r>
              <a:endParaRPr lang="en-US" sz="2200" dirty="0" smtClean="0"/>
            </a:p>
            <a:p>
              <a:pPr algn="just"/>
              <a:r>
                <a:rPr lang="en-US" sz="2200" b="1" dirty="0" smtClean="0"/>
                <a:t>          B</a:t>
              </a:r>
              <a:endParaRPr lang="en-US" sz="2200" b="1" dirty="0"/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4419600" y="266700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20" name="Rectangle 119"/>
          <p:cNvSpPr/>
          <p:nvPr/>
        </p:nvSpPr>
        <p:spPr>
          <a:xfrm>
            <a:off x="7315200" y="274320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1" name="Rectangle 120"/>
          <p:cNvSpPr/>
          <p:nvPr/>
        </p:nvSpPr>
        <p:spPr>
          <a:xfrm>
            <a:off x="4114800" y="502920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0" grpId="0"/>
      <p:bldP spid="1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20">
            <a:extLst>
              <a:ext uri="{FF2B5EF4-FFF2-40B4-BE49-F238E27FC236}">
                <a16:creationId xmlns:a16="http://schemas.microsoft.com/office/drawing/2014/main" xmlns="" id="{DDBBEA86-5CEC-499B-8AC9-334B9DAE7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664" y="6333069"/>
            <a:ext cx="6568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vi-VN" sz="2400" i="1" dirty="0" err="1">
                <a:cs typeface="Arial" pitchFamily="34" charset="0"/>
              </a:rPr>
              <a:t>Hình</a:t>
            </a:r>
            <a:r>
              <a:rPr lang="en-US" altLang="vi-VN" sz="2400" i="1" dirty="0">
                <a:cs typeface="Arial" pitchFamily="34" charset="0"/>
              </a:rPr>
              <a:t> </a:t>
            </a:r>
            <a:r>
              <a:rPr lang="en-US" altLang="vi-VN" sz="2400" i="1" dirty="0" smtClean="0">
                <a:cs typeface="Arial" pitchFamily="34" charset="0"/>
              </a:rPr>
              <a:t>7.2</a:t>
            </a:r>
            <a:r>
              <a:rPr lang="en-US" altLang="vi-VN" sz="2400" i="1" dirty="0">
                <a:cs typeface="Arial" pitchFamily="34" charset="0"/>
              </a:rPr>
              <a:t>. Các vật thể</a:t>
            </a:r>
          </a:p>
        </p:txBody>
      </p:sp>
      <p:sp>
        <p:nvSpPr>
          <p:cNvPr id="23" name="Text Box 213">
            <a:extLst>
              <a:ext uri="{FF2B5EF4-FFF2-40B4-BE49-F238E27FC236}">
                <a16:creationId xmlns:a16="http://schemas.microsoft.com/office/drawing/2014/main" xmlns="" id="{30DB55BF-C3BB-4845-9B40-21BA63B27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687" y="3429000"/>
            <a:ext cx="64215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i="1" dirty="0" err="1">
                <a:cs typeface="Arial" pitchFamily="34" charset="0"/>
              </a:rPr>
              <a:t>Hình</a:t>
            </a:r>
            <a:r>
              <a:rPr lang="en-US" altLang="vi-VN" sz="2400" i="1" dirty="0">
                <a:cs typeface="Arial" pitchFamily="34" charset="0"/>
              </a:rPr>
              <a:t> </a:t>
            </a:r>
            <a:r>
              <a:rPr lang="en-US" altLang="vi-VN" sz="2400" i="1" dirty="0" smtClean="0">
                <a:cs typeface="Arial" pitchFamily="34" charset="0"/>
              </a:rPr>
              <a:t>7.1</a:t>
            </a:r>
            <a:r>
              <a:rPr lang="en-US" altLang="vi-VN" sz="2400" dirty="0">
                <a:cs typeface="Arial" pitchFamily="34" charset="0"/>
              </a:rPr>
              <a:t>. Các bản vẽ hình chiếu</a:t>
            </a:r>
          </a:p>
        </p:txBody>
      </p:sp>
      <p:grpSp>
        <p:nvGrpSpPr>
          <p:cNvPr id="24" name="Group 29"/>
          <p:cNvGrpSpPr/>
          <p:nvPr/>
        </p:nvGrpSpPr>
        <p:grpSpPr>
          <a:xfrm>
            <a:off x="914400" y="0"/>
            <a:ext cx="1600200" cy="3657600"/>
            <a:chOff x="3962400" y="0"/>
            <a:chExt cx="1155290" cy="3393643"/>
          </a:xfrm>
        </p:grpSpPr>
        <p:pic>
          <p:nvPicPr>
            <p:cNvPr id="34" name="Picture 33"/>
            <p:cNvPicPr>
              <a:picLocks noChangeAspect="1" noChangeArrowheads="1"/>
            </p:cNvPicPr>
            <p:nvPr/>
          </p:nvPicPr>
          <p:blipFill>
            <a:blip r:embed="rId3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3962400" y="0"/>
              <a:ext cx="1155290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Oval 214">
              <a:extLst>
                <a:ext uri="{FF2B5EF4-FFF2-40B4-BE49-F238E27FC236}">
                  <a16:creationId xmlns:a16="http://schemas.microsoft.com/office/drawing/2014/main" xmlns="" id="{5B481D5B-BB7D-4217-A5DF-96A2C48F3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2971800"/>
              <a:ext cx="482566" cy="42184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5" name="Group 30"/>
          <p:cNvGrpSpPr/>
          <p:nvPr/>
        </p:nvGrpSpPr>
        <p:grpSpPr>
          <a:xfrm>
            <a:off x="2895600" y="76200"/>
            <a:ext cx="1676400" cy="3359601"/>
            <a:chOff x="5105400" y="76200"/>
            <a:chExt cx="1295400" cy="3328331"/>
          </a:xfrm>
        </p:grpSpPr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4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5105400" y="76200"/>
              <a:ext cx="1295400" cy="2996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Oval 217">
              <a:extLst>
                <a:ext uri="{FF2B5EF4-FFF2-40B4-BE49-F238E27FC236}">
                  <a16:creationId xmlns:a16="http://schemas.microsoft.com/office/drawing/2014/main" xmlns="" id="{850DAF63-CAE1-4592-80CD-31EAB65F2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2971800"/>
              <a:ext cx="421825" cy="43273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26" name="Group 32"/>
          <p:cNvGrpSpPr/>
          <p:nvPr/>
        </p:nvGrpSpPr>
        <p:grpSpPr>
          <a:xfrm>
            <a:off x="5105400" y="1905000"/>
            <a:ext cx="3731558" cy="1731276"/>
            <a:chOff x="6324600" y="1752599"/>
            <a:chExt cx="2819400" cy="1575732"/>
          </a:xfrm>
        </p:grpSpPr>
        <p:pic>
          <p:nvPicPr>
            <p:cNvPr id="30" name="Picture 5"/>
            <p:cNvPicPr>
              <a:picLocks noChangeAspect="1" noChangeArrowheads="1"/>
            </p:cNvPicPr>
            <p:nvPr/>
          </p:nvPicPr>
          <p:blipFill>
            <a:blip r:embed="rId5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6324600" y="1752599"/>
              <a:ext cx="2819400" cy="1258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Oval 219">
              <a:extLst>
                <a:ext uri="{FF2B5EF4-FFF2-40B4-BE49-F238E27FC236}">
                  <a16:creationId xmlns:a16="http://schemas.microsoft.com/office/drawing/2014/main" xmlns="" id="{FB0D239B-226F-47AE-A1EC-83C53A3D7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2895600"/>
              <a:ext cx="421825" cy="43273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27" name="Group 31"/>
          <p:cNvGrpSpPr/>
          <p:nvPr/>
        </p:nvGrpSpPr>
        <p:grpSpPr>
          <a:xfrm>
            <a:off x="4876800" y="83722"/>
            <a:ext cx="3933265" cy="1982441"/>
            <a:chOff x="6172200" y="76200"/>
            <a:chExt cx="2971801" cy="1804331"/>
          </a:xfrm>
        </p:grpSpPr>
        <p:pic>
          <p:nvPicPr>
            <p:cNvPr id="28" name="Picture 4"/>
            <p:cNvPicPr>
              <a:picLocks noChangeAspect="1" noChangeArrowheads="1"/>
            </p:cNvPicPr>
            <p:nvPr/>
          </p:nvPicPr>
          <p:blipFill>
            <a:blip r:embed="rId6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6172200" y="76200"/>
              <a:ext cx="2971801" cy="1382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Oval 218">
              <a:extLst>
                <a:ext uri="{FF2B5EF4-FFF2-40B4-BE49-F238E27FC236}">
                  <a16:creationId xmlns:a16="http://schemas.microsoft.com/office/drawing/2014/main" xmlns="" id="{FC9A7044-885A-4957-9F66-48175360B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1447800"/>
              <a:ext cx="421825" cy="43273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04800" y="4019688"/>
            <a:ext cx="1790700" cy="2429979"/>
            <a:chOff x="304800" y="3886200"/>
            <a:chExt cx="1790700" cy="2429979"/>
          </a:xfrm>
        </p:grpSpPr>
        <p:sp>
          <p:nvSpPr>
            <p:cNvPr id="40" name="Oval 221">
              <a:extLst>
                <a:ext uri="{FF2B5EF4-FFF2-40B4-BE49-F238E27FC236}">
                  <a16:creationId xmlns:a16="http://schemas.microsoft.com/office/drawing/2014/main" xmlns="" id="{927BA1FD-5555-4758-9714-14470510B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822" y="5646673"/>
              <a:ext cx="808869" cy="66950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4800" y="3886200"/>
              <a:ext cx="1790700" cy="176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8" name="Group 47"/>
          <p:cNvGrpSpPr/>
          <p:nvPr/>
        </p:nvGrpSpPr>
        <p:grpSpPr>
          <a:xfrm>
            <a:off x="2743200" y="3988156"/>
            <a:ext cx="1247775" cy="2409624"/>
            <a:chOff x="2743200" y="3854668"/>
            <a:chExt cx="1247775" cy="240962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43200" y="3854668"/>
              <a:ext cx="1247775" cy="1771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" name="Oval 222">
              <a:extLst>
                <a:ext uri="{FF2B5EF4-FFF2-40B4-BE49-F238E27FC236}">
                  <a16:creationId xmlns:a16="http://schemas.microsoft.com/office/drawing/2014/main" xmlns="" id="{39D3D971-DFD1-4851-88E4-D39E2D36E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247" y="5646673"/>
              <a:ext cx="808869" cy="6176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24400" y="4019688"/>
            <a:ext cx="1895475" cy="2378092"/>
            <a:chOff x="4724400" y="3886200"/>
            <a:chExt cx="1895475" cy="2378092"/>
          </a:xfrm>
        </p:grpSpPr>
        <p:sp>
          <p:nvSpPr>
            <p:cNvPr id="42" name="Oval 223">
              <a:extLst>
                <a:ext uri="{FF2B5EF4-FFF2-40B4-BE49-F238E27FC236}">
                  <a16:creationId xmlns:a16="http://schemas.microsoft.com/office/drawing/2014/main" xmlns="" id="{AC0D7975-7C83-4486-A85A-1570797FD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800" y="5646673"/>
              <a:ext cx="808869" cy="61761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724400" y="3886200"/>
              <a:ext cx="1895475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2" name="Group 51"/>
          <p:cNvGrpSpPr/>
          <p:nvPr/>
        </p:nvGrpSpPr>
        <p:grpSpPr>
          <a:xfrm>
            <a:off x="7467600" y="3867288"/>
            <a:ext cx="1323975" cy="2685912"/>
            <a:chOff x="7467600" y="3733800"/>
            <a:chExt cx="1323975" cy="2685912"/>
          </a:xfrm>
        </p:grpSpPr>
        <p:sp>
          <p:nvSpPr>
            <p:cNvPr id="43" name="Oval 224">
              <a:extLst>
                <a:ext uri="{FF2B5EF4-FFF2-40B4-BE49-F238E27FC236}">
                  <a16:creationId xmlns:a16="http://schemas.microsoft.com/office/drawing/2014/main" xmlns="" id="{3640A9C5-8E10-4763-8CD2-A40C13151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4090" y="5742317"/>
              <a:ext cx="808869" cy="6773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467600" y="3733800"/>
              <a:ext cx="1323975" cy="195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54" name="Straight Arrow Connector 53"/>
          <p:cNvCxnSpPr>
            <a:stCxn id="1029" idx="1"/>
            <a:endCxn id="35" idx="6"/>
          </p:cNvCxnSpPr>
          <p:nvPr/>
        </p:nvCxnSpPr>
        <p:spPr>
          <a:xfrm flipH="1" flipV="1">
            <a:off x="2004986" y="3430273"/>
            <a:ext cx="5462614" cy="14133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3367088" y="3327044"/>
            <a:ext cx="290512" cy="8639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26" idx="3"/>
          </p:cNvCxnSpPr>
          <p:nvPr/>
        </p:nvCxnSpPr>
        <p:spPr>
          <a:xfrm flipV="1">
            <a:off x="2095500" y="1905000"/>
            <a:ext cx="4838700" cy="29957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31" idx="3"/>
          </p:cNvCxnSpPr>
          <p:nvPr/>
        </p:nvCxnSpPr>
        <p:spPr>
          <a:xfrm flipV="1">
            <a:off x="6172200" y="3566648"/>
            <a:ext cx="729461" cy="7005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24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52400" y="685800"/>
            <a:ext cx="3810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kỹ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7.1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chiếu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7.2.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(x)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ô </a:t>
            </a:r>
            <a:r>
              <a:rPr lang="en-US" altLang="en-US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alt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7.1</a:t>
            </a:r>
          </a:p>
        </p:txBody>
      </p:sp>
      <p:grpSp>
        <p:nvGrpSpPr>
          <p:cNvPr id="2" name="Group 34"/>
          <p:cNvGrpSpPr/>
          <p:nvPr/>
        </p:nvGrpSpPr>
        <p:grpSpPr>
          <a:xfrm>
            <a:off x="4267200" y="3962400"/>
            <a:ext cx="4876800" cy="2747665"/>
            <a:chOff x="3581400" y="3962400"/>
            <a:chExt cx="5562600" cy="2747665"/>
          </a:xfrm>
        </p:grpSpPr>
        <p:grpSp>
          <p:nvGrpSpPr>
            <p:cNvPr id="4" name="Group 28"/>
            <p:cNvGrpSpPr/>
            <p:nvPr/>
          </p:nvGrpSpPr>
          <p:grpSpPr>
            <a:xfrm>
              <a:off x="3581400" y="3962400"/>
              <a:ext cx="5562600" cy="2362200"/>
              <a:chOff x="3581400" y="3810000"/>
              <a:chExt cx="5562600" cy="2139886"/>
            </a:xfrm>
          </p:grpSpPr>
          <p:pic>
            <p:nvPicPr>
              <p:cNvPr id="23" name="Picture 24" descr="Cac vat the"/>
              <p:cNvPicPr>
                <a:picLocks noGrp="1" noChangeAspect="1" noChangeArrowheads="1"/>
              </p:cNvPicPr>
              <p:nvPr>
                <p:ph/>
              </p:nvPr>
            </p:nvPicPr>
            <p:blipFill>
              <a:blip r:embed="rId2" cstate="print"/>
              <a:srcRect/>
              <a:stretch>
                <a:fillRect/>
              </a:stretch>
            </p:blipFill>
            <p:spPr>
              <a:xfrm>
                <a:off x="3581400" y="3810000"/>
                <a:ext cx="5562600" cy="1644650"/>
              </a:xfrm>
              <a:noFill/>
              <a:ln/>
            </p:spPr>
          </p:pic>
          <p:sp>
            <p:nvSpPr>
              <p:cNvPr id="20" name="Oval 221">
                <a:extLst>
                  <a:ext uri="{FF2B5EF4-FFF2-40B4-BE49-F238E27FC236}">
                    <a16:creationId xmlns:a16="http://schemas.microsoft.com/office/drawing/2014/main" xmlns="" id="{927BA1FD-5555-4758-9714-14470510B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800" y="5334000"/>
                <a:ext cx="492062" cy="53340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1" name="Oval 222">
                <a:extLst>
                  <a:ext uri="{FF2B5EF4-FFF2-40B4-BE49-F238E27FC236}">
                    <a16:creationId xmlns:a16="http://schemas.microsoft.com/office/drawing/2014/main" xmlns="" id="{39D3D971-DFD1-4851-88E4-D39E2D36E8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0200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2" name="Oval 223">
                <a:extLst>
                  <a:ext uri="{FF2B5EF4-FFF2-40B4-BE49-F238E27FC236}">
                    <a16:creationId xmlns:a16="http://schemas.microsoft.com/office/drawing/2014/main" xmlns="" id="{AC0D7975-7C83-4486-A85A-1570797FD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9338" y="5334000"/>
                <a:ext cx="492062" cy="49206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5" name="Oval 224">
                <a:extLst>
                  <a:ext uri="{FF2B5EF4-FFF2-40B4-BE49-F238E27FC236}">
                    <a16:creationId xmlns:a16="http://schemas.microsoft.com/office/drawing/2014/main" xmlns="" id="{3640A9C5-8E10-4763-8CD2-A40C131517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7138" y="5410200"/>
                <a:ext cx="492062" cy="53968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  <p:sp>
          <p:nvSpPr>
            <p:cNvPr id="19" name="Text Box 220">
              <a:extLst>
                <a:ext uri="{FF2B5EF4-FFF2-40B4-BE49-F238E27FC236}">
                  <a16:creationId xmlns:a16="http://schemas.microsoft.com/office/drawing/2014/main" xmlns="" id="{DDBBEA86-5CEC-499B-8AC9-334B9DAE7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1162" y="6248400"/>
              <a:ext cx="39957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7.2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. Các vật thể</a:t>
              </a:r>
            </a:p>
          </p:txBody>
        </p:sp>
      </p:grpSp>
      <p:graphicFrame>
        <p:nvGraphicFramePr>
          <p:cNvPr id="36" name="Group 131"/>
          <p:cNvGraphicFramePr>
            <a:graphicFrameLocks noGrp="1"/>
          </p:cNvGraphicFramePr>
          <p:nvPr/>
        </p:nvGraphicFramePr>
        <p:xfrm>
          <a:off x="304800" y="3465576"/>
          <a:ext cx="3886200" cy="3316224"/>
        </p:xfrm>
        <a:graphic>
          <a:graphicData uri="http://schemas.openxmlformats.org/drawingml/2006/table">
            <a:tbl>
              <a:tblPr/>
              <a:tblGrid>
                <a:gridCol w="1798638"/>
                <a:gridCol w="531812"/>
                <a:gridCol w="534988"/>
                <a:gridCol w="485775"/>
                <a:gridCol w="534987"/>
              </a:tblGrid>
              <a:tr h="814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Vật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vẽ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8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BẢNG 7.1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0" y="0"/>
            <a:ext cx="6858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CÁC BƯỚC TIẾN HÀNH: </a:t>
            </a:r>
            <a:endParaRPr lang="en-CA" altLang="en-US" sz="3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3962400" y="533400"/>
            <a:ext cx="5181601" cy="3581400"/>
            <a:chOff x="3962400" y="0"/>
            <a:chExt cx="5181601" cy="3814465"/>
          </a:xfrm>
        </p:grpSpPr>
        <p:sp>
          <p:nvSpPr>
            <p:cNvPr id="14" name="Text Box 213">
              <a:extLst>
                <a:ext uri="{FF2B5EF4-FFF2-40B4-BE49-F238E27FC236}">
                  <a16:creationId xmlns:a16="http://schemas.microsoft.com/office/drawing/2014/main" xmlns="" id="{30DB55BF-C3BB-4845-9B40-21BA63B27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2189" y="3352800"/>
              <a:ext cx="48518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vi-VN" sz="2400" i="1" dirty="0" err="1">
                  <a:solidFill>
                    <a:srgbClr val="FF0000"/>
                  </a:solidFill>
                  <a:cs typeface="Arial" pitchFamily="34" charset="0"/>
                </a:rPr>
                <a:t>Hình</a:t>
              </a:r>
              <a:r>
                <a:rPr lang="en-US" altLang="vi-VN" sz="2400" i="1" dirty="0">
                  <a:solidFill>
                    <a:srgbClr val="FF0000"/>
                  </a:solidFill>
                  <a:cs typeface="Arial" pitchFamily="34" charset="0"/>
                </a:rPr>
                <a:t> </a:t>
              </a:r>
              <a:r>
                <a:rPr lang="en-US" altLang="vi-VN" sz="2400" i="1" dirty="0" smtClean="0">
                  <a:solidFill>
                    <a:srgbClr val="FF0000"/>
                  </a:solidFill>
                  <a:cs typeface="Arial" pitchFamily="34" charset="0"/>
                </a:rPr>
                <a:t>7.1</a:t>
              </a:r>
              <a:r>
                <a:rPr lang="en-US" altLang="vi-VN" sz="2400" dirty="0">
                  <a:solidFill>
                    <a:srgbClr val="FF0000"/>
                  </a:solidFill>
                  <a:cs typeface="Arial" pitchFamily="34" charset="0"/>
                </a:rPr>
                <a:t>. Các bản vẽ hình chiếu</a:t>
              </a:r>
            </a:p>
          </p:txBody>
        </p:sp>
        <p:grpSp>
          <p:nvGrpSpPr>
            <p:cNvPr id="6" name="Group 29"/>
            <p:cNvGrpSpPr/>
            <p:nvPr/>
          </p:nvGrpSpPr>
          <p:grpSpPr>
            <a:xfrm>
              <a:off x="3962400" y="0"/>
              <a:ext cx="1155290" cy="3393643"/>
              <a:chOff x="3962400" y="0"/>
              <a:chExt cx="1155290" cy="3393643"/>
            </a:xfrm>
          </p:grpSpPr>
          <p:pic>
            <p:nvPicPr>
              <p:cNvPr id="3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3962400" y="0"/>
                <a:ext cx="1155290" cy="3048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Oval 214">
                <a:extLst>
                  <a:ext uri="{FF2B5EF4-FFF2-40B4-BE49-F238E27FC236}">
                    <a16:creationId xmlns:a16="http://schemas.microsoft.com/office/drawing/2014/main" xmlns="" id="{5B481D5B-BB7D-4217-A5DF-96A2C48F3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7200" y="2971800"/>
                <a:ext cx="482566" cy="42184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7" name="Group 30"/>
            <p:cNvGrpSpPr/>
            <p:nvPr/>
          </p:nvGrpSpPr>
          <p:grpSpPr>
            <a:xfrm>
              <a:off x="5105400" y="76200"/>
              <a:ext cx="1295400" cy="3328331"/>
              <a:chOff x="5105400" y="76200"/>
              <a:chExt cx="1295400" cy="3328331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5105400" y="76200"/>
                <a:ext cx="1295400" cy="29964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Oval 217">
                <a:extLst>
                  <a:ext uri="{FF2B5EF4-FFF2-40B4-BE49-F238E27FC236}">
                    <a16:creationId xmlns:a16="http://schemas.microsoft.com/office/drawing/2014/main" xmlns="" id="{850DAF63-CAE1-4592-80CD-31EAB65F2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6400" y="29718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8" name="Group 32"/>
            <p:cNvGrpSpPr/>
            <p:nvPr/>
          </p:nvGrpSpPr>
          <p:grpSpPr>
            <a:xfrm>
              <a:off x="6324600" y="1828800"/>
              <a:ext cx="2819400" cy="1575732"/>
              <a:chOff x="6324600" y="1752599"/>
              <a:chExt cx="2819400" cy="1575732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5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6324600" y="1752599"/>
                <a:ext cx="2819400" cy="1258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Oval 219">
                <a:extLst>
                  <a:ext uri="{FF2B5EF4-FFF2-40B4-BE49-F238E27FC236}">
                    <a16:creationId xmlns:a16="http://schemas.microsoft.com/office/drawing/2014/main" xmlns="" id="{FB0D239B-226F-47AE-A1EC-83C53A3D7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0000" y="28956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9" name="Group 31"/>
            <p:cNvGrpSpPr/>
            <p:nvPr/>
          </p:nvGrpSpPr>
          <p:grpSpPr>
            <a:xfrm>
              <a:off x="6172200" y="76200"/>
              <a:ext cx="2971801" cy="1804331"/>
              <a:chOff x="6172200" y="76200"/>
              <a:chExt cx="2971801" cy="1804331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6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6172200" y="76200"/>
                <a:ext cx="2971801" cy="1382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Oval 218">
                <a:extLst>
                  <a:ext uri="{FF2B5EF4-FFF2-40B4-BE49-F238E27FC236}">
                    <a16:creationId xmlns:a16="http://schemas.microsoft.com/office/drawing/2014/main" xmlns="" id="{FC9A7044-885A-4957-9F66-48175360B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3800" y="1447800"/>
                <a:ext cx="421825" cy="43273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</p:grpSp>
      <p:sp>
        <p:nvSpPr>
          <p:cNvPr id="27" name="TextBox 26"/>
          <p:cNvSpPr txBox="1"/>
          <p:nvPr/>
        </p:nvSpPr>
        <p:spPr>
          <a:xfrm>
            <a:off x="3733800" y="4343400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3200" y="4841557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09800" y="5374957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0400" y="5832157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X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121461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4953</TotalTime>
  <Words>662</Words>
  <Application>Microsoft Office PowerPoint</Application>
  <PresentationFormat>On-screen Show (4:3)</PresentationFormat>
  <Paragraphs>196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Hoài Linh</dc:creator>
  <cp:lastModifiedBy>Nhan Laptop</cp:lastModifiedBy>
  <cp:revision>347</cp:revision>
  <dcterms:created xsi:type="dcterms:W3CDTF">2006-10-01T03:05:53Z</dcterms:created>
  <dcterms:modified xsi:type="dcterms:W3CDTF">2021-10-02T12:22:03Z</dcterms:modified>
</cp:coreProperties>
</file>